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8" r:id="rId1"/>
  </p:sldMasterIdLst>
  <p:sldIdLst>
    <p:sldId id="256" r:id="rId2"/>
    <p:sldId id="265" r:id="rId3"/>
    <p:sldId id="263" r:id="rId4"/>
    <p:sldId id="261" r:id="rId5"/>
    <p:sldId id="268" r:id="rId6"/>
    <p:sldId id="257" r:id="rId7"/>
    <p:sldId id="258" r:id="rId8"/>
    <p:sldId id="260" r:id="rId9"/>
    <p:sldId id="259" r:id="rId10"/>
    <p:sldId id="266" r:id="rId11"/>
    <p:sldId id="269" r:id="rId12"/>
    <p:sldId id="270" r:id="rId13"/>
    <p:sldId id="271" r:id="rId14"/>
    <p:sldId id="284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67" r:id="rId28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86" d="100"/>
          <a:sy n="86" d="100"/>
        </p:scale>
        <p:origin x="470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8ECA8-319C-4A22-BE71-BAA1C6D6C98D}" type="datetimeFigureOut">
              <a:rPr lang="pl-PL" smtClean="0"/>
              <a:t>23.04.2021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7B9EF-CFAF-41D1-BBAB-7E9E2A9960A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59730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8ECA8-319C-4A22-BE71-BAA1C6D6C98D}" type="datetimeFigureOut">
              <a:rPr lang="pl-PL" smtClean="0"/>
              <a:t>23.04.2021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7B9EF-CFAF-41D1-BBAB-7E9E2A9960A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40780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8ECA8-319C-4A22-BE71-BAA1C6D6C98D}" type="datetimeFigureOut">
              <a:rPr lang="pl-PL" smtClean="0"/>
              <a:t>23.04.2021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7B9EF-CFAF-41D1-BBAB-7E9E2A9960A6}" type="slidenum">
              <a:rPr lang="pl-PL" smtClean="0"/>
              <a:t>‹#›</a:t>
            </a:fld>
            <a:endParaRPr lang="pl-PL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421335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8ECA8-319C-4A22-BE71-BAA1C6D6C98D}" type="datetimeFigureOut">
              <a:rPr lang="pl-PL" smtClean="0"/>
              <a:t>23.04.2021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7B9EF-CFAF-41D1-BBAB-7E9E2A9960A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885362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8ECA8-319C-4A22-BE71-BAA1C6D6C98D}" type="datetimeFigureOut">
              <a:rPr lang="pl-PL" smtClean="0"/>
              <a:t>23.04.2021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7B9EF-CFAF-41D1-BBAB-7E9E2A9960A6}" type="slidenum">
              <a:rPr lang="pl-PL" smtClean="0"/>
              <a:t>‹#›</a:t>
            </a:fld>
            <a:endParaRPr lang="pl-PL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490751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8ECA8-319C-4A22-BE71-BAA1C6D6C98D}" type="datetimeFigureOut">
              <a:rPr lang="pl-PL" smtClean="0"/>
              <a:t>23.04.2021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7B9EF-CFAF-41D1-BBAB-7E9E2A9960A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536449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8ECA8-319C-4A22-BE71-BAA1C6D6C98D}" type="datetimeFigureOut">
              <a:rPr lang="pl-PL" smtClean="0"/>
              <a:t>23.04.2021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7B9EF-CFAF-41D1-BBAB-7E9E2A9960A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215778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8ECA8-319C-4A22-BE71-BAA1C6D6C98D}" type="datetimeFigureOut">
              <a:rPr lang="pl-PL" smtClean="0"/>
              <a:t>23.04.2021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7B9EF-CFAF-41D1-BBAB-7E9E2A9960A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25282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8ECA8-319C-4A22-BE71-BAA1C6D6C98D}" type="datetimeFigureOut">
              <a:rPr lang="pl-PL" smtClean="0"/>
              <a:t>23.04.2021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7B9EF-CFAF-41D1-BBAB-7E9E2A9960A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95657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8ECA8-319C-4A22-BE71-BAA1C6D6C98D}" type="datetimeFigureOut">
              <a:rPr lang="pl-PL" smtClean="0"/>
              <a:t>23.04.2021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7B9EF-CFAF-41D1-BBAB-7E9E2A9960A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92127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8ECA8-319C-4A22-BE71-BAA1C6D6C98D}" type="datetimeFigureOut">
              <a:rPr lang="pl-PL" smtClean="0"/>
              <a:t>23.04.2021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7B9EF-CFAF-41D1-BBAB-7E9E2A9960A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17424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8ECA8-319C-4A22-BE71-BAA1C6D6C98D}" type="datetimeFigureOut">
              <a:rPr lang="pl-PL" smtClean="0"/>
              <a:t>23.04.2021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7B9EF-CFAF-41D1-BBAB-7E9E2A9960A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13891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8ECA8-319C-4A22-BE71-BAA1C6D6C98D}" type="datetimeFigureOut">
              <a:rPr lang="pl-PL" smtClean="0"/>
              <a:t>23.04.2021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7B9EF-CFAF-41D1-BBAB-7E9E2A9960A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63097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8ECA8-319C-4A22-BE71-BAA1C6D6C98D}" type="datetimeFigureOut">
              <a:rPr lang="pl-PL" smtClean="0"/>
              <a:t>23.04.2021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7B9EF-CFAF-41D1-BBAB-7E9E2A9960A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16572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8ECA8-319C-4A22-BE71-BAA1C6D6C98D}" type="datetimeFigureOut">
              <a:rPr lang="pl-PL" smtClean="0"/>
              <a:t>23.04.2021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7B9EF-CFAF-41D1-BBAB-7E9E2A9960A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90371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7B9EF-CFAF-41D1-BBAB-7E9E2A9960A6}" type="slidenum">
              <a:rPr lang="pl-PL" smtClean="0"/>
              <a:t>‹#›</a:t>
            </a:fld>
            <a:endParaRPr lang="pl-P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8ECA8-319C-4A22-BE71-BAA1C6D6C98D}" type="datetimeFigureOut">
              <a:rPr lang="pl-PL" smtClean="0"/>
              <a:t>23.04.2021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70143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B8ECA8-319C-4A22-BE71-BAA1C6D6C98D}" type="datetimeFigureOut">
              <a:rPr lang="pl-PL" smtClean="0"/>
              <a:t>23.04.2021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C97B9EF-CFAF-41D1-BBAB-7E9E2A9960A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27875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  <p:sldLayoutId id="2147483762" r:id="rId14"/>
    <p:sldLayoutId id="2147483763" r:id="rId15"/>
    <p:sldLayoutId id="214748376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jpeg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3" Type="http://schemas.openxmlformats.org/officeDocument/2006/relationships/image" Target="../media/image19.jpg"/><Relationship Id="rId7" Type="http://schemas.openxmlformats.org/officeDocument/2006/relationships/image" Target="../media/image23.jp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0" y="1397562"/>
            <a:ext cx="11987784" cy="733316"/>
          </a:xfrm>
        </p:spPr>
        <p:txBody>
          <a:bodyPr>
            <a:noAutofit/>
          </a:bodyPr>
          <a:lstStyle/>
          <a:p>
            <a:pPr algn="ctr"/>
            <a:r>
              <a:rPr lang="pl-PL" sz="4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Zespół Szkół</a:t>
            </a:r>
            <a:br>
              <a:rPr lang="pl-PL" sz="4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</a:br>
            <a:r>
              <a:rPr lang="pl-PL" sz="4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im. ks. A. Kwiatkowskiego </a:t>
            </a:r>
            <a:br>
              <a:rPr lang="pl-PL" sz="4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</a:br>
            <a:r>
              <a:rPr lang="pl-PL" sz="4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w Bychawie</a:t>
            </a:r>
          </a:p>
        </p:txBody>
      </p:sp>
      <p:pic>
        <p:nvPicPr>
          <p:cNvPr id="4" name="Symbol zastępczy zawartości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2621843" y="2130878"/>
            <a:ext cx="6559462" cy="4406681"/>
          </a:xfrm>
          <a:prstGeom prst="roundRect">
            <a:avLst>
              <a:gd name="adj" fmla="val 8594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272613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advTm="2015">
        <p15:prstTrans prst="peelOff"/>
      </p:transition>
    </mc:Choice>
    <mc:Fallback xmlns="">
      <p:transition advTm="2015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682497" y="105352"/>
            <a:ext cx="9274002" cy="1575816"/>
          </a:xfrm>
        </p:spPr>
        <p:txBody>
          <a:bodyPr>
            <a:noAutofit/>
          </a:bodyPr>
          <a:lstStyle/>
          <a:p>
            <a:r>
              <a:rPr lang="pl-PL" sz="11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Kwiatek to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09268" cy="1786521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786521"/>
            <a:ext cx="12192000" cy="4997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989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902">
        <p14:flip dir="r"/>
      </p:transition>
    </mc:Choice>
    <mc:Fallback xmlns="">
      <p:transition spd="slow" advTm="3902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4360376" y="3061242"/>
            <a:ext cx="7831624" cy="1446353"/>
          </a:xfrm>
        </p:spPr>
        <p:txBody>
          <a:bodyPr>
            <a:noAutofit/>
          </a:bodyPr>
          <a:lstStyle/>
          <a:p>
            <a:pPr lvl="0" algn="ctr">
              <a:spcBef>
                <a:spcPts val="1000"/>
              </a:spcBef>
              <a:buClr>
                <a:srgbClr val="4A66AC"/>
              </a:buClr>
            </a:pPr>
            <a:r>
              <a:rPr lang="pl-PL" sz="6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szkoła z klasą</a:t>
            </a:r>
            <a:br>
              <a:rPr lang="pl-PL" sz="72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</a:br>
            <a:br>
              <a:rPr lang="pl-PL" sz="7200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n-ea"/>
                <a:cs typeface="+mn-cs"/>
              </a:rPr>
            </a:br>
            <a:endParaRPr lang="pl-PL" sz="72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3" name="Symbol zastępczy zawartości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95528" y="2216700"/>
            <a:ext cx="7616952" cy="46430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Podtytuł 3"/>
          <p:cNvSpPr txBox="1">
            <a:spLocks/>
          </p:cNvSpPr>
          <p:nvPr/>
        </p:nvSpPr>
        <p:spPr>
          <a:xfrm>
            <a:off x="795528" y="2468836"/>
            <a:ext cx="7486649" cy="13155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rtl="0" eaLnBrk="0" fontAlgn="base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None/>
              <a:defRPr sz="2200" kern="1200" cap="all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None/>
              <a:defRPr sz="2000" kern="1200" cap="all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None/>
              <a:defRPr sz="1800" kern="1200" cap="all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None/>
              <a:defRPr sz="1600" kern="1200" cap="all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None/>
              <a:defRPr sz="1600" kern="1200" cap="all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ysClr val="windowText" lastClr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2800" b="1" i="0" u="none" strike="noStrike" kern="1200" cap="all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Print" panose="02000600000000000000" pitchFamily="2" charset="0"/>
              </a:rPr>
              <a:t>Oferta edukacyjna 2021</a:t>
            </a:r>
            <a:r>
              <a:rPr lang="pl-PL" sz="2800" b="1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/</a:t>
            </a:r>
            <a:r>
              <a:rPr kumimoji="0" lang="pl-PL" sz="2800" b="1" i="0" u="none" strike="noStrike" kern="1200" cap="all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Print" panose="02000600000000000000" pitchFamily="2" charset="0"/>
              </a:rPr>
              <a:t>2022</a:t>
            </a:r>
          </a:p>
        </p:txBody>
      </p:sp>
      <p:sp>
        <p:nvSpPr>
          <p:cNvPr id="5" name="Tytuł 1"/>
          <p:cNvSpPr txBox="1">
            <a:spLocks/>
          </p:cNvSpPr>
          <p:nvPr/>
        </p:nvSpPr>
        <p:spPr>
          <a:xfrm>
            <a:off x="985298" y="4905575"/>
            <a:ext cx="7237412" cy="19542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pl-PL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Zespół Szkół</a:t>
            </a:r>
            <a:br>
              <a:rPr lang="pl-PL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</a:br>
            <a:r>
              <a:rPr lang="pl-PL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im. ks. A. Kwiatkowskiego </a:t>
            </a:r>
            <a:br>
              <a:rPr lang="pl-PL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</a:br>
            <a:r>
              <a:rPr lang="pl-PL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w Bychawie</a:t>
            </a:r>
          </a:p>
        </p:txBody>
      </p:sp>
      <p:sp>
        <p:nvSpPr>
          <p:cNvPr id="6" name="Tytuł 1"/>
          <p:cNvSpPr txBox="1">
            <a:spLocks/>
          </p:cNvSpPr>
          <p:nvPr/>
        </p:nvSpPr>
        <p:spPr>
          <a:xfrm>
            <a:off x="597159" y="-39244"/>
            <a:ext cx="6857188" cy="157581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pl-PL" sz="8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Kwiatek to</a:t>
            </a:r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27" y="74783"/>
            <a:ext cx="949751" cy="93781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538706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ash/>
      </p:transition>
    </mc:Choice>
    <mc:Fallback xmlns=""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419616" y="1950088"/>
            <a:ext cx="12134849" cy="1446353"/>
          </a:xfrm>
        </p:spPr>
        <p:txBody>
          <a:bodyPr>
            <a:noAutofit/>
          </a:bodyPr>
          <a:lstStyle/>
          <a:p>
            <a:pPr lvl="0" algn="ctr">
              <a:spcBef>
                <a:spcPts val="1000"/>
              </a:spcBef>
              <a:buClr>
                <a:srgbClr val="4A66AC"/>
              </a:buClr>
            </a:pPr>
            <a:r>
              <a:rPr lang="pl-PL" sz="60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Kwiatek to szkoła z klasą</a:t>
            </a:r>
            <a:br>
              <a:rPr lang="pl-PL" sz="6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</a:br>
            <a:r>
              <a:rPr lang="pl-PL" sz="6600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n-ea"/>
                <a:cs typeface="+mn-cs"/>
              </a:rPr>
              <a:t>mundurową</a:t>
            </a:r>
            <a:br>
              <a:rPr lang="pl-PL" sz="7200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n-ea"/>
                <a:cs typeface="+mn-cs"/>
              </a:rPr>
            </a:br>
            <a:endParaRPr lang="pl-PL" sz="72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27" y="74783"/>
            <a:ext cx="949751" cy="93781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1023378" y="3062183"/>
            <a:ext cx="4343387" cy="32575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Symbol zastępczy zawartości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8638" y="3229312"/>
            <a:ext cx="4905472" cy="32575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Prostokąt 6"/>
          <p:cNvSpPr/>
          <p:nvPr/>
        </p:nvSpPr>
        <p:spPr>
          <a:xfrm>
            <a:off x="1968842" y="2107687"/>
            <a:ext cx="79088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ROZSZERZENIA: GEOGRAFIA, WIEDZA O SPOŁECZEŃSTWA, JĘZYK ANGIELSKI</a:t>
            </a:r>
          </a:p>
        </p:txBody>
      </p:sp>
    </p:spTree>
    <p:extLst>
      <p:ext uri="{BB962C8B-B14F-4D97-AF65-F5344CB8AC3E}">
        <p14:creationId xmlns:p14="http://schemas.microsoft.com/office/powerpoint/2010/main" val="295230072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419616" y="1950088"/>
            <a:ext cx="12134849" cy="1446353"/>
          </a:xfrm>
        </p:spPr>
        <p:txBody>
          <a:bodyPr>
            <a:noAutofit/>
          </a:bodyPr>
          <a:lstStyle/>
          <a:p>
            <a:pPr lvl="0" algn="ctr">
              <a:spcBef>
                <a:spcPts val="1000"/>
              </a:spcBef>
              <a:buClr>
                <a:srgbClr val="4A66AC"/>
              </a:buClr>
            </a:pPr>
            <a:r>
              <a:rPr lang="pl-PL" sz="60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Kwiatek to szkoła z klasą</a:t>
            </a:r>
            <a:br>
              <a:rPr lang="pl-PL" sz="6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</a:br>
            <a:r>
              <a:rPr lang="pl-PL" sz="6600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n-ea"/>
                <a:cs typeface="+mn-cs"/>
              </a:rPr>
              <a:t>mundurową</a:t>
            </a:r>
            <a:br>
              <a:rPr lang="pl-PL" sz="7200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n-ea"/>
                <a:cs typeface="+mn-cs"/>
              </a:rPr>
            </a:br>
            <a:endParaRPr lang="pl-PL" sz="72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27" y="74783"/>
            <a:ext cx="949751" cy="93781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Symbol zastępczy zawartości 2"/>
          <p:cNvSpPr txBox="1">
            <a:spLocks/>
          </p:cNvSpPr>
          <p:nvPr/>
        </p:nvSpPr>
        <p:spPr>
          <a:xfrm>
            <a:off x="548502" y="2420412"/>
            <a:ext cx="9396842" cy="3143912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8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Marzysz o pracy w policji, wojsku lub innych służbach mundurowych?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8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Chcesz rozwijać swoją sprawność fizyczną?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8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Lubisz zajęcia w terenie?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8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Chcesz zdobywać wiedzę o </a:t>
            </a:r>
          </a:p>
          <a:p>
            <a:r>
              <a:rPr lang="pl-PL" sz="28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  współczesnym świecie?</a:t>
            </a:r>
          </a:p>
        </p:txBody>
      </p:sp>
      <p:pic>
        <p:nvPicPr>
          <p:cNvPr id="7" name="Obraz 6" descr="P10401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99039" y="3841151"/>
            <a:ext cx="3100577" cy="23254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pole tekstowe 7"/>
          <p:cNvSpPr txBox="1"/>
          <p:nvPr/>
        </p:nvSpPr>
        <p:spPr>
          <a:xfrm>
            <a:off x="419616" y="6166584"/>
            <a:ext cx="83535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KWIATEK TO STRZAŁ W DZIESIĄTKĘ.</a:t>
            </a:r>
          </a:p>
        </p:txBody>
      </p:sp>
    </p:spTree>
    <p:extLst>
      <p:ext uri="{BB962C8B-B14F-4D97-AF65-F5344CB8AC3E}">
        <p14:creationId xmlns:p14="http://schemas.microsoft.com/office/powerpoint/2010/main" val="17923648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27" y="74783"/>
            <a:ext cx="949751" cy="93781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9" name="Tytuł 1"/>
          <p:cNvSpPr txBox="1">
            <a:spLocks/>
          </p:cNvSpPr>
          <p:nvPr/>
        </p:nvSpPr>
        <p:spPr>
          <a:xfrm>
            <a:off x="-443307" y="58958"/>
            <a:ext cx="9274002" cy="157581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pl-PL" sz="10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Kwiatek to</a:t>
            </a:r>
          </a:p>
        </p:txBody>
      </p:sp>
      <p:sp>
        <p:nvSpPr>
          <p:cNvPr id="10" name="Symbol zastępczy zawartości 2"/>
          <p:cNvSpPr txBox="1">
            <a:spLocks/>
          </p:cNvSpPr>
          <p:nvPr/>
        </p:nvSpPr>
        <p:spPr>
          <a:xfrm>
            <a:off x="376360" y="1475625"/>
            <a:ext cx="9993086" cy="252374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3800" b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jedna z 7 w województwie </a:t>
            </a:r>
          </a:p>
          <a:p>
            <a:pPr algn="ctr"/>
            <a:r>
              <a:rPr lang="pl-PL" sz="3800" b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i 130 szkół w Polsce z Odziałem Przygotowania Wojskowego MON.  </a:t>
            </a:r>
            <a:endParaRPr lang="pl-PL" sz="3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11" name="Picture 2" descr="Znalezione obrazy dla zapytania: terytorialsi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0" y="3369738"/>
            <a:ext cx="5059098" cy="337062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  <a:softEdge rad="63500"/>
          </a:effectLst>
          <a:extLst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3694" y="3588990"/>
            <a:ext cx="5870575" cy="332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 descr="https://scontent-frx5-1.xx.fbcdn.net/v/t1.15752-9/87618880_238895753784458_7148287260994043904_n.jpg?_nc_cat=111&amp;_nc_ohc=0m-4F_lRIQMAX9Celew&amp;_nc_ht=scontent-frx5-1.xx&amp;oh=7ad696a98194ed8639d5f8f28847c0b7&amp;oe=5F02D3AC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9466274" y="3191256"/>
            <a:ext cx="2752221" cy="368048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63500"/>
          </a:effectLst>
          <a:extLst/>
        </p:spPr>
      </p:pic>
    </p:spTree>
    <p:extLst>
      <p:ext uri="{BB962C8B-B14F-4D97-AF65-F5344CB8AC3E}">
        <p14:creationId xmlns:p14="http://schemas.microsoft.com/office/powerpoint/2010/main" val="39462101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221907" y="1767826"/>
            <a:ext cx="12134849" cy="1446353"/>
          </a:xfrm>
        </p:spPr>
        <p:txBody>
          <a:bodyPr>
            <a:noAutofit/>
          </a:bodyPr>
          <a:lstStyle/>
          <a:p>
            <a:pPr lvl="0" algn="ctr">
              <a:spcBef>
                <a:spcPts val="1000"/>
              </a:spcBef>
              <a:buClr>
                <a:srgbClr val="4A66AC"/>
              </a:buClr>
            </a:pPr>
            <a:r>
              <a:rPr lang="pl-PL" sz="60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Kwiatek to szkoła z klasą</a:t>
            </a:r>
            <a:br>
              <a:rPr lang="pl-PL" sz="6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</a:br>
            <a:r>
              <a:rPr lang="pl-PL" sz="6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„</a:t>
            </a:r>
            <a:r>
              <a:rPr lang="pl-PL" sz="6600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n-ea"/>
                <a:cs typeface="+mn-cs"/>
              </a:rPr>
              <a:t>ratownictwa medycznego”</a:t>
            </a:r>
            <a:br>
              <a:rPr lang="pl-PL" sz="7200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n-ea"/>
                <a:cs typeface="+mn-cs"/>
              </a:rPr>
            </a:br>
            <a:endParaRPr lang="pl-PL" sz="72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27" y="74783"/>
            <a:ext cx="949751" cy="93781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Picture 5" descr="Znalezione obrazy dla zapytania: ratownik medyczny w akcj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635" y="2932670"/>
            <a:ext cx="4889480" cy="3369276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500" dist="101600" dir="5400000" sy="-100000" algn="bl" rotWithShape="0"/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az 5" descr="pokazratunkowy 082.jpg"/>
          <p:cNvPicPr>
            <a:picLocks noChangeAspect="1"/>
          </p:cNvPicPr>
          <p:nvPr/>
        </p:nvPicPr>
        <p:blipFill>
          <a:blip r:embed="rId4" cstate="screen"/>
          <a:srcRect r="16544" b="16182"/>
          <a:stretch>
            <a:fillRect/>
          </a:stretch>
        </p:blipFill>
        <p:spPr>
          <a:xfrm>
            <a:off x="5733377" y="2828746"/>
            <a:ext cx="4748939" cy="3577123"/>
          </a:xfrm>
          <a:prstGeom prst="rect">
            <a:avLst/>
          </a:prstGeom>
          <a:effectLst>
            <a:reflection blurRad="6350" stA="50000" endA="300" endPos="55500" dist="101600" dir="5400000" sy="-100000" algn="bl" rotWithShape="0"/>
            <a:softEdge rad="63500"/>
          </a:effectLst>
        </p:spPr>
      </p:pic>
      <p:sp>
        <p:nvSpPr>
          <p:cNvPr id="7" name="Prostokąt 6"/>
          <p:cNvSpPr/>
          <p:nvPr/>
        </p:nvSpPr>
        <p:spPr>
          <a:xfrm>
            <a:off x="1275471" y="2190242"/>
            <a:ext cx="113871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ROZSZERZENIA: BIOLOGIA, CHEMIA, JĘZYK ANGIELSKI</a:t>
            </a:r>
          </a:p>
        </p:txBody>
      </p:sp>
    </p:spTree>
    <p:extLst>
      <p:ext uri="{BB962C8B-B14F-4D97-AF65-F5344CB8AC3E}">
        <p14:creationId xmlns:p14="http://schemas.microsoft.com/office/powerpoint/2010/main" val="175364040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221907" y="1767826"/>
            <a:ext cx="12134849" cy="1446353"/>
          </a:xfrm>
        </p:spPr>
        <p:txBody>
          <a:bodyPr>
            <a:noAutofit/>
          </a:bodyPr>
          <a:lstStyle/>
          <a:p>
            <a:pPr lvl="0" algn="ctr">
              <a:spcBef>
                <a:spcPts val="1000"/>
              </a:spcBef>
              <a:buClr>
                <a:srgbClr val="4A66AC"/>
              </a:buClr>
            </a:pPr>
            <a:r>
              <a:rPr lang="pl-PL" sz="60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Kwiatek to szkoła z klasą</a:t>
            </a:r>
            <a:br>
              <a:rPr lang="pl-PL" sz="6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</a:br>
            <a:r>
              <a:rPr lang="pl-PL" sz="6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„</a:t>
            </a:r>
            <a:r>
              <a:rPr lang="pl-PL" sz="6600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n-ea"/>
                <a:cs typeface="+mn-cs"/>
              </a:rPr>
              <a:t>ratownictwa medycznego”</a:t>
            </a:r>
            <a:br>
              <a:rPr lang="pl-PL" sz="7200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n-ea"/>
                <a:cs typeface="+mn-cs"/>
              </a:rPr>
            </a:br>
            <a:endParaRPr lang="pl-PL" sz="72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27" y="74783"/>
            <a:ext cx="949751" cy="93781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Symbol zastępczy zawartości 2"/>
          <p:cNvSpPr txBox="1">
            <a:spLocks/>
          </p:cNvSpPr>
          <p:nvPr/>
        </p:nvSpPr>
        <p:spPr>
          <a:xfrm>
            <a:off x="442196" y="2582855"/>
            <a:ext cx="9396842" cy="359870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4A66A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Print" panose="02000600000000000000" pitchFamily="2" charset="0"/>
              </a:rPr>
              <a:t>Marzysz o byciu lekarzem, farmaceutą</a:t>
            </a:r>
            <a:r>
              <a:rPr kumimoji="0" lang="pl-PL" sz="2400" b="1" i="0" u="none" strike="noStrike" kern="1200" cap="none" spc="0" normalizeH="0" noProof="0" dirty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Print" panose="02000600000000000000" pitchFamily="2" charset="0"/>
              </a:rPr>
              <a:t> 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Print" panose="02000600000000000000" pitchFamily="2" charset="0"/>
              </a:rPr>
              <a:t>lub 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4A66AC"/>
              </a:buClr>
              <a:buSzTx/>
              <a:tabLst/>
              <a:defRPr/>
            </a:pPr>
            <a:r>
              <a:rPr lang="pl-PL" sz="2400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  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Print" panose="02000600000000000000" pitchFamily="2" charset="0"/>
              </a:rPr>
              <a:t>widzisz się w innym zawodzie medycznym?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4A66A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Print" panose="02000600000000000000" pitchFamily="2" charset="0"/>
              </a:rPr>
              <a:t>A może Twoim marzeniem jest bycie strażakiem?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4A66A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Print" panose="02000600000000000000" pitchFamily="2" charset="0"/>
              </a:rPr>
              <a:t>Widzisz</a:t>
            </a:r>
            <a:r>
              <a:rPr kumimoji="0" lang="pl-PL" sz="2400" b="1" i="0" u="none" strike="noStrike" kern="1200" cap="none" spc="0" normalizeH="0" noProof="0" dirty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Print" panose="02000600000000000000" pitchFamily="2" charset="0"/>
              </a:rPr>
              <a:t> swoją przyszłość w branży kosmetycznej lub żywieniowej?</a:t>
            </a:r>
            <a:endParaRPr kumimoji="0" lang="pl-PL" sz="2400" b="1" i="0" u="none" strike="noStrike" kern="1200" cap="none" spc="0" normalizeH="0" baseline="0" noProof="0" dirty="0">
              <a:ln>
                <a:noFill/>
              </a:ln>
              <a:solidFill>
                <a:srgbClr val="ACCBF9">
                  <a:lumMod val="2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Segoe Print" panose="02000600000000000000" pitchFamily="2" charset="0"/>
            </a:endParaRPr>
          </a:p>
          <a:p>
            <a:pPr marL="285750" lvl="0" indent="-285750">
              <a:buClr>
                <a:srgbClr val="4A66AC"/>
              </a:buClr>
              <a:buFont typeface="Arial" panose="020B0604020202020204" pitchFamily="34" charset="0"/>
              <a:buChar char="•"/>
              <a:defRPr/>
            </a:pPr>
            <a:r>
              <a:rPr lang="pl-PL" sz="2400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A może chcesz zostać biotechnologiem i odrywać nowe leki i szczepionki?</a:t>
            </a:r>
            <a:endParaRPr kumimoji="0" lang="pl-PL" sz="2400" b="1" i="0" u="none" strike="noStrike" kern="1200" cap="none" spc="0" normalizeH="0" baseline="0" noProof="0" dirty="0">
              <a:ln>
                <a:noFill/>
              </a:ln>
              <a:solidFill>
                <a:srgbClr val="ACCBF9">
                  <a:lumMod val="2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Segoe Print" panose="02000600000000000000" pitchFamily="2" charset="0"/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7390" y="2142013"/>
            <a:ext cx="2503377" cy="3337836"/>
          </a:xfrm>
          <a:prstGeom prst="rect">
            <a:avLst/>
          </a:prstGeom>
          <a:effectLst>
            <a:reflection blurRad="6350" stA="50000" endA="300" endPos="90000" dir="5400000" sy="-100000" algn="bl" rotWithShape="0"/>
            <a:softEdge rad="63500"/>
          </a:effectLst>
        </p:spPr>
      </p:pic>
      <p:sp>
        <p:nvSpPr>
          <p:cNvPr id="8" name="Prostokąt 7"/>
          <p:cNvSpPr/>
          <p:nvPr/>
        </p:nvSpPr>
        <p:spPr>
          <a:xfrm>
            <a:off x="73627" y="6294878"/>
            <a:ext cx="109392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l-PL" sz="28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ZAREAGUJ POZYTYWNIE I ROZWIJAJ SIĘ Z KWIATKIEM.</a:t>
            </a:r>
          </a:p>
        </p:txBody>
      </p:sp>
    </p:spTree>
    <p:extLst>
      <p:ext uri="{BB962C8B-B14F-4D97-AF65-F5344CB8AC3E}">
        <p14:creationId xmlns:p14="http://schemas.microsoft.com/office/powerpoint/2010/main" val="352637388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69145" y="1802021"/>
            <a:ext cx="12134849" cy="1446353"/>
          </a:xfrm>
        </p:spPr>
        <p:txBody>
          <a:bodyPr>
            <a:noAutofit/>
          </a:bodyPr>
          <a:lstStyle/>
          <a:p>
            <a:pPr lvl="0" algn="ctr">
              <a:spcBef>
                <a:spcPts val="1000"/>
              </a:spcBef>
              <a:buClr>
                <a:srgbClr val="4A66AC"/>
              </a:buClr>
            </a:pPr>
            <a:r>
              <a:rPr lang="pl-PL" sz="6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Kwiatek to szkoła z klasą</a:t>
            </a:r>
            <a:br>
              <a:rPr lang="pl-PL" sz="72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</a:br>
            <a:r>
              <a:rPr lang="pl-PL" sz="6600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n-ea"/>
                <a:cs typeface="+mn-cs"/>
              </a:rPr>
              <a:t>humanistyczną</a:t>
            </a:r>
            <a:br>
              <a:rPr lang="pl-PL" sz="7200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n-ea"/>
                <a:cs typeface="+mn-cs"/>
              </a:rPr>
            </a:br>
            <a:endParaRPr lang="pl-PL" sz="72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27" y="74783"/>
            <a:ext cx="949751" cy="93781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459" y="2698933"/>
            <a:ext cx="4788408" cy="3591306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  <a:softEdge rad="63500"/>
          </a:effectLst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0353" y="2673264"/>
            <a:ext cx="3209544" cy="4279392"/>
          </a:xfrm>
          <a:prstGeom prst="rect">
            <a:avLst/>
          </a:prstGeom>
          <a:effectLst>
            <a:reflection blurRad="6350" stA="52000" endA="300" endPos="35000" dir="5400000" sy="-100000" algn="bl" rotWithShape="0"/>
            <a:softEdge rad="63500"/>
          </a:effectLst>
        </p:spPr>
      </p:pic>
      <p:sp>
        <p:nvSpPr>
          <p:cNvPr id="6" name="Prostokąt 5"/>
          <p:cNvSpPr/>
          <p:nvPr/>
        </p:nvSpPr>
        <p:spPr>
          <a:xfrm>
            <a:off x="793459" y="2273154"/>
            <a:ext cx="113871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ROZSZERZENIA: JEZYK POLSKI, HISTORIA, JĘZYK ANGIELSKI</a:t>
            </a:r>
          </a:p>
        </p:txBody>
      </p:sp>
    </p:spTree>
    <p:extLst>
      <p:ext uri="{BB962C8B-B14F-4D97-AF65-F5344CB8AC3E}">
        <p14:creationId xmlns:p14="http://schemas.microsoft.com/office/powerpoint/2010/main" val="14951802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595993" y="1975757"/>
            <a:ext cx="12134849" cy="1446353"/>
          </a:xfrm>
        </p:spPr>
        <p:txBody>
          <a:bodyPr>
            <a:noAutofit/>
          </a:bodyPr>
          <a:lstStyle/>
          <a:p>
            <a:pPr lvl="0" algn="ctr">
              <a:spcBef>
                <a:spcPts val="1000"/>
              </a:spcBef>
              <a:buClr>
                <a:srgbClr val="4A66AC"/>
              </a:buClr>
            </a:pPr>
            <a:r>
              <a:rPr lang="pl-PL" sz="6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Kwiatek to szkoła z klasą</a:t>
            </a:r>
            <a:br>
              <a:rPr lang="pl-PL" sz="72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</a:br>
            <a:r>
              <a:rPr lang="pl-PL" sz="7200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n-ea"/>
                <a:cs typeface="+mn-cs"/>
              </a:rPr>
              <a:t>humanistyczną</a:t>
            </a:r>
            <a:br>
              <a:rPr lang="pl-PL" sz="7200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n-ea"/>
                <a:cs typeface="+mn-cs"/>
              </a:rPr>
            </a:br>
            <a:endParaRPr lang="pl-PL" sz="72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27" y="74783"/>
            <a:ext cx="949751" cy="93781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Symbol zastępczy zawartości 2"/>
          <p:cNvSpPr txBox="1">
            <a:spLocks/>
          </p:cNvSpPr>
          <p:nvPr/>
        </p:nvSpPr>
        <p:spPr>
          <a:xfrm>
            <a:off x="595993" y="2698933"/>
            <a:ext cx="9396842" cy="350097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4A66A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sz="2800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Kochasz literaturę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Print" panose="02000600000000000000" pitchFamily="2" charset="0"/>
              </a:rPr>
              <a:t>?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4A66A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sz="2800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Czytasz, a może piszesz wiersze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Print" panose="02000600000000000000" pitchFamily="2" charset="0"/>
              </a:rPr>
              <a:t>?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4A66A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sz="2800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Wciąga Cię historia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Print" panose="02000600000000000000" pitchFamily="2" charset="0"/>
              </a:rPr>
              <a:t>?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4A66A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sz="2800" b="1" noProof="0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Chcesz być 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Print" panose="02000600000000000000" pitchFamily="2" charset="0"/>
              </a:rPr>
              <a:t>dziennikarzem</a:t>
            </a:r>
            <a:r>
              <a:rPr kumimoji="0" lang="pl-PL" sz="2800" b="1" i="0" u="none" strike="noStrike" kern="1200" cap="none" spc="0" normalizeH="0" noProof="0" dirty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Print" panose="02000600000000000000" pitchFamily="2" charset="0"/>
              </a:rPr>
              <a:t> lub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Print" panose="02000600000000000000" pitchFamily="2" charset="0"/>
              </a:rPr>
              <a:t> aktorem?</a:t>
            </a:r>
          </a:p>
          <a:p>
            <a:pPr marL="342900" indent="-342900">
              <a:buClr>
                <a:srgbClr val="4A66AC"/>
              </a:buClr>
              <a:buFont typeface="Arial" panose="020B0604020202020204" pitchFamily="34" charset="0"/>
              <a:buChar char="•"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Print" panose="02000600000000000000" pitchFamily="2" charset="0"/>
              </a:rPr>
              <a:t>A</a:t>
            </a:r>
            <a:r>
              <a:rPr kumimoji="0" lang="pl-PL" sz="2800" b="1" i="0" u="none" strike="noStrike" kern="1200" cap="none" spc="0" normalizeH="0" noProof="0" dirty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Print" panose="02000600000000000000" pitchFamily="2" charset="0"/>
              </a:rPr>
              <a:t> może masz duszę artysty?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ACCBF9">
                  <a:lumMod val="2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Segoe Print" panose="02000600000000000000" pitchFamily="2" charset="0"/>
            </a:endParaRPr>
          </a:p>
        </p:txBody>
      </p:sp>
      <p:pic>
        <p:nvPicPr>
          <p:cNvPr id="5" name="Symbol zastępczy zawartości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7612" y="2222091"/>
            <a:ext cx="2983992" cy="22379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  <a:softEdge rad="63500"/>
          </a:effectLst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0927" y="3850254"/>
            <a:ext cx="3130296" cy="2345700"/>
          </a:xfrm>
          <a:prstGeom prst="rect">
            <a:avLst/>
          </a:prstGeom>
          <a:effectLst>
            <a:reflection blurRad="6350" stA="50000" endA="300" endPos="55000" dir="5400000" sy="-100000" algn="bl" rotWithShape="0"/>
            <a:softEdge rad="63500"/>
          </a:effectLst>
        </p:spPr>
      </p:pic>
      <p:sp>
        <p:nvSpPr>
          <p:cNvPr id="7" name="Prostokąt 6"/>
          <p:cNvSpPr/>
          <p:nvPr/>
        </p:nvSpPr>
        <p:spPr>
          <a:xfrm>
            <a:off x="73627" y="6267303"/>
            <a:ext cx="96984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28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PRZYBĄDŹ, ZOBACZ I ZWYCIĘŻAJ Z KWIATKIEM.</a:t>
            </a:r>
          </a:p>
        </p:txBody>
      </p:sp>
    </p:spTree>
    <p:extLst>
      <p:ext uri="{BB962C8B-B14F-4D97-AF65-F5344CB8AC3E}">
        <p14:creationId xmlns:p14="http://schemas.microsoft.com/office/powerpoint/2010/main" val="3625156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221908" y="1463098"/>
            <a:ext cx="12537989" cy="1446353"/>
          </a:xfrm>
        </p:spPr>
        <p:txBody>
          <a:bodyPr>
            <a:noAutofit/>
          </a:bodyPr>
          <a:lstStyle/>
          <a:p>
            <a:pPr lvl="0" algn="ctr">
              <a:spcBef>
                <a:spcPts val="1000"/>
              </a:spcBef>
              <a:buClr>
                <a:srgbClr val="4A66AC"/>
              </a:buClr>
            </a:pPr>
            <a:r>
              <a:rPr lang="pl-PL" sz="6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Kwiatek to szkoła z klasą</a:t>
            </a:r>
            <a:br>
              <a:rPr lang="pl-PL" sz="6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</a:br>
            <a:r>
              <a:rPr lang="pl-PL" b="1" dirty="0" err="1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n-ea"/>
                <a:cs typeface="+mn-cs"/>
              </a:rPr>
              <a:t>matematyczno</a:t>
            </a:r>
            <a:r>
              <a:rPr lang="pl-PL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n-ea"/>
                <a:cs typeface="+mn-cs"/>
              </a:rPr>
              <a:t> - informatyczną</a:t>
            </a:r>
            <a:br>
              <a:rPr lang="pl-PL" sz="6000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n-ea"/>
                <a:cs typeface="+mn-cs"/>
              </a:rPr>
            </a:br>
            <a:endParaRPr lang="pl-PL" sz="60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27" y="74783"/>
            <a:ext cx="949751" cy="93781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953525" y="2682439"/>
            <a:ext cx="2609933" cy="350730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AABED7"/>
            </a:outerShdw>
            <a:reflection blurRad="6350" stA="50000" endA="300" endPos="55000" dir="5400000" sy="-100000" algn="bl" rotWithShape="0"/>
            <a:softEdge rad="127000"/>
          </a:effectLst>
          <a:extLst/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072" y="2822720"/>
            <a:ext cx="5621278" cy="3140011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  <a:softEdge rad="63500"/>
          </a:effectLst>
        </p:spPr>
      </p:pic>
      <p:sp>
        <p:nvSpPr>
          <p:cNvPr id="7" name="Prostokąt 6"/>
          <p:cNvSpPr/>
          <p:nvPr/>
        </p:nvSpPr>
        <p:spPr>
          <a:xfrm>
            <a:off x="793459" y="2273154"/>
            <a:ext cx="113871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ROZSZERZENIA: MATEMATYKA, INFORMATYKA, JĘZYK ANGIELSKI</a:t>
            </a:r>
          </a:p>
        </p:txBody>
      </p:sp>
    </p:spTree>
    <p:extLst>
      <p:ext uri="{BB962C8B-B14F-4D97-AF65-F5344CB8AC3E}">
        <p14:creationId xmlns:p14="http://schemas.microsoft.com/office/powerpoint/2010/main" val="2752546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682497" y="105352"/>
            <a:ext cx="9274002" cy="1575816"/>
          </a:xfrm>
        </p:spPr>
        <p:txBody>
          <a:bodyPr>
            <a:noAutofit/>
          </a:bodyPr>
          <a:lstStyle/>
          <a:p>
            <a:r>
              <a:rPr lang="pl-PL" sz="11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Kwiatek to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049925" y="1746845"/>
            <a:ext cx="4660130" cy="1856232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pl-PL" sz="5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szkoła </a:t>
            </a:r>
          </a:p>
          <a:p>
            <a:pPr marL="0" indent="0" algn="ctr">
              <a:buNone/>
            </a:pPr>
            <a:r>
              <a:rPr lang="pl-PL" sz="5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z tradycjami. 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09268" cy="1786521"/>
          </a:xfrm>
          <a:prstGeom prst="rect">
            <a:avLst/>
          </a:prstGeom>
        </p:spPr>
      </p:pic>
      <p:pic>
        <p:nvPicPr>
          <p:cNvPr id="5" name="Picture 8" descr="Obraz może zawierać: 2 osoby, ludzie stoją, buty, boisko do koszykówki i w budynku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6903480" y="3893123"/>
            <a:ext cx="5288520" cy="2974793"/>
          </a:xfrm>
          <a:prstGeom prst="rect">
            <a:avLst/>
          </a:prstGeom>
          <a:noFill/>
          <a:effectLst>
            <a:softEdge rad="63500"/>
          </a:effectLst>
          <a:extLst/>
        </p:spPr>
      </p:pic>
      <p:pic>
        <p:nvPicPr>
          <p:cNvPr id="6" name="Picture 10" descr="Obraz może zawierać: co najmniej jedna osoba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2852497" y="3759697"/>
            <a:ext cx="4322193" cy="3241645"/>
          </a:xfrm>
          <a:prstGeom prst="rect">
            <a:avLst/>
          </a:prstGeom>
          <a:noFill/>
          <a:effectLst>
            <a:softEdge rad="63500"/>
          </a:effectLst>
          <a:extLst/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0" y="3893123"/>
            <a:ext cx="4144292" cy="31082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9832" y="1523512"/>
            <a:ext cx="3060330" cy="2302898"/>
          </a:xfrm>
          <a:prstGeom prst="rect">
            <a:avLst/>
          </a:prstGeom>
          <a:effectLst>
            <a:reflection blurRad="6350" stA="50000" endA="275" endPos="40000" dist="101600" dir="5400000" sy="-100000" algn="bl" rotWithShape="0"/>
            <a:softEdge rad="127000"/>
          </a:effectLst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967" y="1786520"/>
            <a:ext cx="2898431" cy="2173823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282695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3741">
        <p14:warp dir="in"/>
      </p:transition>
    </mc:Choice>
    <mc:Fallback xmlns="">
      <p:transition spd="slow" advTm="374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221908" y="1463098"/>
            <a:ext cx="12537989" cy="1446353"/>
          </a:xfrm>
        </p:spPr>
        <p:txBody>
          <a:bodyPr>
            <a:noAutofit/>
          </a:bodyPr>
          <a:lstStyle/>
          <a:p>
            <a:pPr lvl="0" algn="ctr">
              <a:spcBef>
                <a:spcPts val="1000"/>
              </a:spcBef>
              <a:buClr>
                <a:srgbClr val="4A66AC"/>
              </a:buClr>
            </a:pPr>
            <a:r>
              <a:rPr lang="pl-PL" sz="6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Kwiatek to szkoła z klasą</a:t>
            </a:r>
            <a:br>
              <a:rPr lang="pl-PL" sz="6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</a:br>
            <a:r>
              <a:rPr lang="pl-PL" b="1" dirty="0" err="1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n-ea"/>
                <a:cs typeface="+mn-cs"/>
              </a:rPr>
              <a:t>matematyczno</a:t>
            </a:r>
            <a:r>
              <a:rPr lang="pl-PL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n-ea"/>
                <a:cs typeface="+mn-cs"/>
              </a:rPr>
              <a:t> - informatyczną</a:t>
            </a:r>
            <a:br>
              <a:rPr lang="pl-PL" sz="6000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n-ea"/>
                <a:cs typeface="+mn-cs"/>
              </a:rPr>
            </a:br>
            <a:endParaRPr lang="pl-PL" sz="60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27" y="74783"/>
            <a:ext cx="949751" cy="93781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Symbol zastępczy zawartości 2"/>
          <p:cNvSpPr txBox="1">
            <a:spLocks/>
          </p:cNvSpPr>
          <p:nvPr/>
        </p:nvSpPr>
        <p:spPr>
          <a:xfrm>
            <a:off x="451388" y="2705359"/>
            <a:ext cx="9396842" cy="299634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4A66A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sz="2800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Interesuje Cię programowanie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Print" panose="02000600000000000000" pitchFamily="2" charset="0"/>
              </a:rPr>
              <a:t>?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4A66A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sz="2800" b="1" noProof="0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Wciągają Cię zadania z matematyki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Print" panose="02000600000000000000" pitchFamily="2" charset="0"/>
              </a:rPr>
              <a:t>?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4A66A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sz="2800" b="1" noProof="0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Przyszłość chcesz związać z architekturą lub budownictwem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Print" panose="02000600000000000000" pitchFamily="2" charset="0"/>
              </a:rPr>
              <a:t>?</a:t>
            </a:r>
          </a:p>
          <a:p>
            <a:pPr marL="285750" lvl="0" indent="-285750">
              <a:buClr>
                <a:srgbClr val="4A66AC"/>
              </a:buClr>
              <a:buFont typeface="Arial" panose="020B0604020202020204" pitchFamily="34" charset="0"/>
              <a:buChar char="•"/>
              <a:defRPr/>
            </a:pPr>
            <a:r>
              <a:rPr lang="pl-PL" sz="2800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A może pasjonują Cię nowoczesne technologie?</a:t>
            </a: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1513" y="1925882"/>
            <a:ext cx="3440317" cy="1838809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9542811" y="4739070"/>
            <a:ext cx="2649189" cy="2204899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/>
        </p:spPr>
      </p:pic>
      <p:sp>
        <p:nvSpPr>
          <p:cNvPr id="7" name="Prostokąt 6"/>
          <p:cNvSpPr/>
          <p:nvPr/>
        </p:nvSpPr>
        <p:spPr>
          <a:xfrm>
            <a:off x="0" y="6273225"/>
            <a:ext cx="88248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32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NA KWIATKA ZAWSZE MOŻNA LICZYĆ.</a:t>
            </a:r>
          </a:p>
        </p:txBody>
      </p:sp>
    </p:spTree>
    <p:extLst>
      <p:ext uri="{BB962C8B-B14F-4D97-AF65-F5344CB8AC3E}">
        <p14:creationId xmlns:p14="http://schemas.microsoft.com/office/powerpoint/2010/main" val="1430165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321832" y="1682714"/>
            <a:ext cx="12134849" cy="1446353"/>
          </a:xfrm>
        </p:spPr>
        <p:txBody>
          <a:bodyPr>
            <a:noAutofit/>
          </a:bodyPr>
          <a:lstStyle/>
          <a:p>
            <a:pPr lvl="0" algn="ctr">
              <a:spcBef>
                <a:spcPts val="1000"/>
              </a:spcBef>
              <a:buClr>
                <a:srgbClr val="4A66AC"/>
              </a:buClr>
            </a:pPr>
            <a:r>
              <a:rPr lang="pl-PL" sz="6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Kwiatek to szkoła z klasą</a:t>
            </a:r>
            <a:br>
              <a:rPr lang="pl-PL" sz="72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</a:br>
            <a:r>
              <a:rPr lang="pl-PL" sz="6000" b="1" dirty="0" err="1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n-ea"/>
                <a:cs typeface="+mn-cs"/>
              </a:rPr>
              <a:t>matematyczno</a:t>
            </a:r>
            <a:r>
              <a:rPr lang="pl-PL" sz="6000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n-ea"/>
                <a:cs typeface="+mn-cs"/>
              </a:rPr>
              <a:t> - geograficzną</a:t>
            </a:r>
            <a:br>
              <a:rPr lang="pl-PL" sz="7200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n-ea"/>
                <a:cs typeface="+mn-cs"/>
              </a:rPr>
            </a:br>
            <a:endParaRPr lang="pl-PL" sz="72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27" y="74783"/>
            <a:ext cx="949751" cy="93781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760" y="2533608"/>
            <a:ext cx="4565904" cy="3424428"/>
          </a:xfrm>
          <a:prstGeom prst="rect">
            <a:avLst/>
          </a:prstGeom>
          <a:effectLst>
            <a:reflection blurRad="6350" stA="50000" endA="300" endPos="55000" dir="5400000" sy="-100000" algn="bl" rotWithShape="0"/>
            <a:softEdge rad="63500"/>
          </a:effectLst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3592" y="2563686"/>
            <a:ext cx="5279642" cy="3959732"/>
          </a:xfrm>
          <a:prstGeom prst="rect">
            <a:avLst/>
          </a:prstGeom>
          <a:effectLst>
            <a:reflection blurRad="6350" stA="50000" endA="300" endPos="38500" dist="50800" dir="5400000" sy="-100000" algn="bl" rotWithShape="0"/>
            <a:softEdge rad="63500"/>
          </a:effectLst>
        </p:spPr>
      </p:pic>
      <p:sp>
        <p:nvSpPr>
          <p:cNvPr id="9" name="Prostokąt 8"/>
          <p:cNvSpPr/>
          <p:nvPr/>
        </p:nvSpPr>
        <p:spPr>
          <a:xfrm>
            <a:off x="921475" y="2005780"/>
            <a:ext cx="113871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ROZSZERZENIA: MATEMATYKA, GEOGRAFIA, JĘZYK ANGIELSKI</a:t>
            </a:r>
          </a:p>
        </p:txBody>
      </p:sp>
    </p:spTree>
    <p:extLst>
      <p:ext uri="{BB962C8B-B14F-4D97-AF65-F5344CB8AC3E}">
        <p14:creationId xmlns:p14="http://schemas.microsoft.com/office/powerpoint/2010/main" val="30882641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358408" y="1728434"/>
            <a:ext cx="12134849" cy="1446353"/>
          </a:xfrm>
        </p:spPr>
        <p:txBody>
          <a:bodyPr>
            <a:noAutofit/>
          </a:bodyPr>
          <a:lstStyle/>
          <a:p>
            <a:pPr lvl="0" algn="ctr">
              <a:spcBef>
                <a:spcPts val="1000"/>
              </a:spcBef>
              <a:buClr>
                <a:srgbClr val="4A66AC"/>
              </a:buClr>
            </a:pPr>
            <a:r>
              <a:rPr lang="pl-PL" sz="6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Kwiatek to szkoła z klasą</a:t>
            </a:r>
            <a:br>
              <a:rPr lang="pl-PL" sz="72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</a:br>
            <a:r>
              <a:rPr lang="pl-PL" sz="6000" b="1" dirty="0" err="1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n-ea"/>
                <a:cs typeface="+mn-cs"/>
              </a:rPr>
              <a:t>matematyczno</a:t>
            </a:r>
            <a:r>
              <a:rPr lang="pl-PL" sz="6000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n-ea"/>
                <a:cs typeface="+mn-cs"/>
              </a:rPr>
              <a:t> - geograficzną</a:t>
            </a:r>
            <a:br>
              <a:rPr lang="pl-PL" sz="7200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n-ea"/>
                <a:cs typeface="+mn-cs"/>
              </a:rPr>
            </a:br>
            <a:endParaRPr lang="pl-PL" sz="72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27" y="74783"/>
            <a:ext cx="949751" cy="93781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Symbol zastępczy zawartości 2"/>
          <p:cNvSpPr txBox="1">
            <a:spLocks/>
          </p:cNvSpPr>
          <p:nvPr/>
        </p:nvSpPr>
        <p:spPr>
          <a:xfrm>
            <a:off x="548502" y="2451610"/>
            <a:ext cx="9396842" cy="357473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4A66A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sz="2800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Interesujesz się matematyką i przyrodą?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4A66A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sz="2800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Chciałbyś odkrywać świat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Print" panose="02000600000000000000" pitchFamily="2" charset="0"/>
              </a:rPr>
              <a:t>?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4A66A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sz="2800" b="1" noProof="0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Przyszłość wiążesz z ekonomią lub handlem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Print" panose="02000600000000000000" pitchFamily="2" charset="0"/>
              </a:rPr>
              <a:t>?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4A66A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Print" panose="02000600000000000000" pitchFamily="2" charset="0"/>
              </a:rPr>
              <a:t>Geodeta</a:t>
            </a:r>
            <a:r>
              <a:rPr kumimoji="0" lang="pl-PL" sz="2800" b="1" i="0" u="none" strike="noStrike" kern="1200" cap="none" spc="0" normalizeH="0" noProof="0" dirty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Print" panose="02000600000000000000" pitchFamily="2" charset="0"/>
              </a:rPr>
              <a:t> to twój wymarzony zawód?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ACCBF9">
                  <a:lumMod val="2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Segoe Print" panose="02000600000000000000" pitchFamily="2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4A66A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sz="2800" b="1" noProof="0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A może myślisz o studiach i pracy 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4A66AC"/>
              </a:buClr>
              <a:buSzTx/>
              <a:tabLst/>
              <a:defRPr/>
            </a:pPr>
            <a:r>
              <a:rPr lang="pl-PL" sz="2800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  </a:t>
            </a:r>
            <a:r>
              <a:rPr lang="pl-PL" sz="2800" b="1" noProof="0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w górnictwie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Print" panose="02000600000000000000" pitchFamily="2" charset="0"/>
              </a:rPr>
              <a:t>?</a:t>
            </a: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0470" y="3018316"/>
            <a:ext cx="3164496" cy="3164496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7" name="Prostokąt 6"/>
          <p:cNvSpPr/>
          <p:nvPr/>
        </p:nvSpPr>
        <p:spPr>
          <a:xfrm>
            <a:off x="0" y="6287851"/>
            <a:ext cx="111732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W KAWIATKU ZNAJDZIESZ WSPÓŁRZĘDNE SWOJEJ PRZYSZŁOŚCI.</a:t>
            </a:r>
          </a:p>
        </p:txBody>
      </p:sp>
    </p:spTree>
    <p:extLst>
      <p:ext uri="{BB962C8B-B14F-4D97-AF65-F5344CB8AC3E}">
        <p14:creationId xmlns:p14="http://schemas.microsoft.com/office/powerpoint/2010/main" val="1408750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413272" y="1746722"/>
            <a:ext cx="12134849" cy="1446353"/>
          </a:xfrm>
        </p:spPr>
        <p:txBody>
          <a:bodyPr>
            <a:noAutofit/>
          </a:bodyPr>
          <a:lstStyle/>
          <a:p>
            <a:pPr lvl="0" algn="ctr">
              <a:spcBef>
                <a:spcPts val="1000"/>
              </a:spcBef>
              <a:buClr>
                <a:srgbClr val="4A66AC"/>
              </a:buClr>
            </a:pPr>
            <a:r>
              <a:rPr lang="pl-PL" sz="6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Kwiatek to szkoła z klasą</a:t>
            </a:r>
            <a:br>
              <a:rPr lang="pl-PL" sz="72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</a:br>
            <a:r>
              <a:rPr lang="pl-PL" sz="6600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n-ea"/>
                <a:cs typeface="+mn-cs"/>
              </a:rPr>
              <a:t>technikum ekonomicznego</a:t>
            </a:r>
            <a:br>
              <a:rPr lang="pl-PL" sz="7200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n-ea"/>
                <a:cs typeface="+mn-cs"/>
              </a:rPr>
            </a:br>
            <a:endParaRPr lang="pl-PL" sz="72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27" y="74783"/>
            <a:ext cx="949751" cy="93781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5602273" y="2818223"/>
            <a:ext cx="3900275" cy="2925921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500" dist="101600" dir="5400000" sy="-100000" algn="bl" rotWithShape="0"/>
            <a:softEdge rad="63500"/>
          </a:effectLst>
          <a:scene3d>
            <a:camera prst="perspectiveHeroicExtremeLeftFacing"/>
            <a:lightRig rig="threePt" dir="t"/>
          </a:scene3d>
          <a:extLst/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788" y="2556513"/>
            <a:ext cx="4951485" cy="3717101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  <a:softEdge rad="63500"/>
          </a:effectLst>
        </p:spPr>
      </p:pic>
      <p:sp>
        <p:nvSpPr>
          <p:cNvPr id="6" name="Prostokąt 5"/>
          <p:cNvSpPr/>
          <p:nvPr/>
        </p:nvSpPr>
        <p:spPr>
          <a:xfrm>
            <a:off x="2165059" y="1990350"/>
            <a:ext cx="113871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ROZSZERZENIA: MATEMATYKA, GEOGRAFIA</a:t>
            </a:r>
          </a:p>
        </p:txBody>
      </p:sp>
    </p:spTree>
    <p:extLst>
      <p:ext uri="{BB962C8B-B14F-4D97-AF65-F5344CB8AC3E}">
        <p14:creationId xmlns:p14="http://schemas.microsoft.com/office/powerpoint/2010/main" val="86416280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413272" y="1746722"/>
            <a:ext cx="12134849" cy="1446353"/>
          </a:xfrm>
        </p:spPr>
        <p:txBody>
          <a:bodyPr>
            <a:noAutofit/>
          </a:bodyPr>
          <a:lstStyle/>
          <a:p>
            <a:pPr lvl="0" algn="ctr">
              <a:spcBef>
                <a:spcPts val="1000"/>
              </a:spcBef>
              <a:buClr>
                <a:srgbClr val="4A66AC"/>
              </a:buClr>
            </a:pPr>
            <a:r>
              <a:rPr lang="pl-PL" sz="6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Kwiatek to szkoła z klasą</a:t>
            </a:r>
            <a:br>
              <a:rPr lang="pl-PL" sz="72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</a:br>
            <a:r>
              <a:rPr lang="pl-PL" sz="6600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n-ea"/>
                <a:cs typeface="+mn-cs"/>
              </a:rPr>
              <a:t>technikum ekonomicznego</a:t>
            </a:r>
            <a:br>
              <a:rPr lang="pl-PL" sz="7200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n-ea"/>
                <a:cs typeface="+mn-cs"/>
              </a:rPr>
            </a:br>
            <a:endParaRPr lang="pl-PL" sz="72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27" y="74783"/>
            <a:ext cx="949751" cy="93781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Symbol zastępczy zawartości 2"/>
          <p:cNvSpPr txBox="1">
            <a:spLocks/>
          </p:cNvSpPr>
          <p:nvPr/>
        </p:nvSpPr>
        <p:spPr>
          <a:xfrm>
            <a:off x="413272" y="2183746"/>
            <a:ext cx="9396842" cy="297988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4A66A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sz="2800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Zawód już po szkole średniej?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4A66A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sz="2800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Marzysz o własnej firmie?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4A66A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sz="2800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Chciałbyś pracować w banku lub ubezpieczeniach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Print" panose="02000600000000000000" pitchFamily="2" charset="0"/>
              </a:rPr>
              <a:t>?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4A66A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sz="2800" b="1" noProof="0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Przyszłość wiążesz z zarządzaniem i administracją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Print" panose="02000600000000000000" pitchFamily="2" charset="0"/>
              </a:rPr>
              <a:t>?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4A66A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sz="2800" b="1" noProof="0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A może myślisz o marketingu i reklamie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Print" panose="02000600000000000000" pitchFamily="2" charset="0"/>
              </a:rPr>
              <a:t>?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8097795" y="2194624"/>
            <a:ext cx="3999327" cy="3999327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/>
        </p:spPr>
      </p:pic>
      <p:sp>
        <p:nvSpPr>
          <p:cNvPr id="6" name="Prostokąt 5"/>
          <p:cNvSpPr/>
          <p:nvPr/>
        </p:nvSpPr>
        <p:spPr>
          <a:xfrm>
            <a:off x="0" y="6334780"/>
            <a:ext cx="106763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28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POLICZ DOKŁADNIE, NAUKA W KWIATKU SIĘ OPŁACA.</a:t>
            </a:r>
          </a:p>
        </p:txBody>
      </p:sp>
    </p:spTree>
    <p:extLst>
      <p:ext uri="{BB962C8B-B14F-4D97-AF65-F5344CB8AC3E}">
        <p14:creationId xmlns:p14="http://schemas.microsoft.com/office/powerpoint/2010/main" val="3195736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210312" y="1902170"/>
            <a:ext cx="12719304" cy="1446353"/>
          </a:xfrm>
        </p:spPr>
        <p:txBody>
          <a:bodyPr>
            <a:noAutofit/>
          </a:bodyPr>
          <a:lstStyle/>
          <a:p>
            <a:pPr lvl="0" algn="ctr">
              <a:spcBef>
                <a:spcPts val="1000"/>
              </a:spcBef>
              <a:buClr>
                <a:srgbClr val="4A66AC"/>
              </a:buClr>
            </a:pPr>
            <a:r>
              <a:rPr lang="pl-PL" sz="6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Kwiatek to szkoła z klasą</a:t>
            </a:r>
            <a:br>
              <a:rPr lang="pl-PL" sz="6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</a:br>
            <a:r>
              <a:rPr lang="pl-PL" sz="6600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n-ea"/>
                <a:cs typeface="+mn-cs"/>
              </a:rPr>
              <a:t>technikum rachunkowości</a:t>
            </a:r>
            <a:br>
              <a:rPr lang="pl-PL" sz="7200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n-ea"/>
                <a:cs typeface="+mn-cs"/>
              </a:rPr>
            </a:br>
            <a:endParaRPr lang="pl-PL" sz="72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27" y="74783"/>
            <a:ext cx="949751" cy="93781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648" y="2768718"/>
            <a:ext cx="5233416" cy="2938764"/>
          </a:xfrm>
          <a:prstGeom prst="rect">
            <a:avLst/>
          </a:prstGeom>
          <a:effectLst>
            <a:reflection blurRad="6350" stA="50000" endA="300" endPos="55000" dir="5400000" sy="-100000" algn="bl" rotWithShape="0"/>
            <a:softEdge rad="63500"/>
          </a:effectLst>
        </p:spPr>
      </p:pic>
      <p:pic>
        <p:nvPicPr>
          <p:cNvPr id="5" name="Picture 2" descr="Znalezione obrazy dla zapytania: kas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862" y="2234120"/>
            <a:ext cx="4007961" cy="4007960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Prostokąt 5"/>
          <p:cNvSpPr/>
          <p:nvPr/>
        </p:nvSpPr>
        <p:spPr>
          <a:xfrm>
            <a:off x="2421091" y="2135389"/>
            <a:ext cx="113871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ROZSZERZENIA: MATEMATYKA, GEOGRAFIA</a:t>
            </a:r>
          </a:p>
        </p:txBody>
      </p:sp>
    </p:spTree>
    <p:extLst>
      <p:ext uri="{BB962C8B-B14F-4D97-AF65-F5344CB8AC3E}">
        <p14:creationId xmlns:p14="http://schemas.microsoft.com/office/powerpoint/2010/main" val="2587098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210312" y="1902170"/>
            <a:ext cx="12719304" cy="1446353"/>
          </a:xfrm>
        </p:spPr>
        <p:txBody>
          <a:bodyPr>
            <a:noAutofit/>
          </a:bodyPr>
          <a:lstStyle/>
          <a:p>
            <a:pPr lvl="0" algn="ctr">
              <a:spcBef>
                <a:spcPts val="1000"/>
              </a:spcBef>
              <a:buClr>
                <a:srgbClr val="4A66AC"/>
              </a:buClr>
            </a:pPr>
            <a:r>
              <a:rPr lang="pl-PL" sz="6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Kwiatek to szkoła z klasą</a:t>
            </a:r>
            <a:br>
              <a:rPr lang="pl-PL" sz="6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</a:br>
            <a:r>
              <a:rPr lang="pl-PL" sz="6600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n-ea"/>
                <a:cs typeface="+mn-cs"/>
              </a:rPr>
              <a:t>technikum rachunkowości</a:t>
            </a:r>
            <a:br>
              <a:rPr lang="pl-PL" sz="7200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n-ea"/>
                <a:cs typeface="+mn-cs"/>
              </a:rPr>
            </a:br>
            <a:endParaRPr lang="pl-PL" sz="72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27" y="74783"/>
            <a:ext cx="949751" cy="93781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Symbol zastępczy zawartości 2"/>
          <p:cNvSpPr txBox="1">
            <a:spLocks/>
          </p:cNvSpPr>
          <p:nvPr/>
        </p:nvSpPr>
        <p:spPr>
          <a:xfrm>
            <a:off x="387322" y="2681664"/>
            <a:ext cx="9396842" cy="328895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4A66A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sz="2600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Zawód już po szkole średniej?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4A66A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sz="2600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Zawsze lubiłeś liczyć pieniądze?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4A66A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sz="2600" b="1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Chciałbyś pracować w banku lub ubezpieczeniach</a:t>
            </a:r>
            <a:r>
              <a:rPr kumimoji="0" lang="pl-PL" sz="2600" b="1" i="0" u="none" strike="noStrike" kern="1200" cap="none" spc="0" normalizeH="0" baseline="0" noProof="0" dirty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Print" panose="02000600000000000000" pitchFamily="2" charset="0"/>
              </a:rPr>
              <a:t>?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4A66A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600" b="1" i="0" u="none" strike="noStrike" kern="1200" cap="none" spc="0" normalizeH="0" baseline="0" noProof="0" dirty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Print" panose="02000600000000000000" pitchFamily="2" charset="0"/>
              </a:rPr>
              <a:t>Chcesz poznać i zrozumieć prawo gospodarcze</a:t>
            </a:r>
            <a:r>
              <a:rPr kumimoji="0" lang="pl-PL" sz="2600" b="1" i="0" u="none" strike="noStrike" kern="1200" cap="none" spc="0" normalizeH="0" noProof="0" dirty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Print" panose="02000600000000000000" pitchFamily="2" charset="0"/>
              </a:rPr>
              <a:t>?</a:t>
            </a:r>
            <a:endParaRPr kumimoji="0" lang="pl-PL" sz="2600" b="1" i="0" u="none" strike="noStrike" kern="1200" cap="none" spc="0" normalizeH="0" baseline="0" noProof="0" dirty="0">
              <a:ln>
                <a:noFill/>
              </a:ln>
              <a:solidFill>
                <a:srgbClr val="ACCBF9">
                  <a:lumMod val="2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Segoe Print" panose="02000600000000000000" pitchFamily="2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4A66A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sz="2600" b="1" noProof="0" dirty="0"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A może chciałbyś być odpowiedzialny za rachunkowość dużych firm</a:t>
            </a:r>
            <a:r>
              <a:rPr kumimoji="0" lang="pl-PL" sz="2600" b="1" i="0" u="none" strike="noStrike" kern="1200" cap="none" spc="0" normalizeH="0" baseline="0" noProof="0" dirty="0">
                <a:ln>
                  <a:noFill/>
                </a:ln>
                <a:solidFill>
                  <a:srgbClr val="ACCBF9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Print" panose="02000600000000000000" pitchFamily="2" charset="0"/>
              </a:rPr>
              <a:t>?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8870215" y="2792627"/>
            <a:ext cx="3321785" cy="3321785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/>
        </p:spPr>
      </p:pic>
      <p:sp>
        <p:nvSpPr>
          <p:cNvPr id="8" name="Prostokąt 7"/>
          <p:cNvSpPr/>
          <p:nvPr/>
        </p:nvSpPr>
        <p:spPr>
          <a:xfrm>
            <a:off x="-37626" y="6334780"/>
            <a:ext cx="106763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28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POLICZ DOKŁADNIE, NAUKA W KWIATKU SIĘ OPŁACA.</a:t>
            </a:r>
          </a:p>
        </p:txBody>
      </p:sp>
    </p:spTree>
    <p:extLst>
      <p:ext uri="{BB962C8B-B14F-4D97-AF65-F5344CB8AC3E}">
        <p14:creationId xmlns:p14="http://schemas.microsoft.com/office/powerpoint/2010/main" val="130631775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6727" y="92346"/>
            <a:ext cx="9573768" cy="1320800"/>
          </a:xfrm>
        </p:spPr>
        <p:txBody>
          <a:bodyPr>
            <a:noAutofit/>
          </a:bodyPr>
          <a:lstStyle/>
          <a:p>
            <a:r>
              <a:rPr lang="pl-PL" sz="8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Kwiatek zaprasza!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77334" y="5020056"/>
            <a:ext cx="9911418" cy="2295144"/>
          </a:xfrm>
        </p:spPr>
        <p:txBody>
          <a:bodyPr>
            <a:normAutofit/>
          </a:bodyPr>
          <a:lstStyle/>
          <a:p>
            <a:r>
              <a:rPr lang="pl-PL" sz="4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Segoe Print" panose="02000600000000000000" pitchFamily="2" charset="0"/>
                <a:ea typeface="+mj-ea"/>
                <a:cs typeface="Times New Roman" panose="02020603050405020304" pitchFamily="18" charset="0"/>
              </a:rPr>
              <a:t>www.kwiateklo.pl</a:t>
            </a:r>
            <a:endParaRPr lang="pl-PL" sz="4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Segoe Print" panose="02000600000000000000" pitchFamily="2" charset="0"/>
              <a:ea typeface="+mj-ea"/>
              <a:cs typeface="+mj-cs"/>
            </a:endParaRPr>
          </a:p>
          <a:p>
            <a:r>
              <a:rPr lang="pl-PL" sz="4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Segoe Print" panose="02000600000000000000" pitchFamily="2" charset="0"/>
                <a:ea typeface="+mj-ea"/>
                <a:cs typeface="+mj-cs"/>
              </a:rPr>
              <a:t>facebook.com/</a:t>
            </a:r>
            <a:r>
              <a:rPr lang="pl-PL" sz="45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Segoe Print" panose="02000600000000000000" pitchFamily="2" charset="0"/>
                <a:ea typeface="+mj-ea"/>
                <a:cs typeface="+mj-cs"/>
              </a:rPr>
              <a:t>KwiatekLO</a:t>
            </a:r>
            <a:endParaRPr lang="pl-PL" sz="4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Segoe Print" panose="02000600000000000000" pitchFamily="2" charset="0"/>
              <a:ea typeface="+mj-ea"/>
              <a:cs typeface="+mj-cs"/>
            </a:endParaRPr>
          </a:p>
          <a:p>
            <a:endParaRPr lang="pl-PL" sz="4400" b="1" cap="all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  <a:p>
            <a:endParaRPr lang="pl-PL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7929" y="1567688"/>
            <a:ext cx="4257160" cy="63531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AABED7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4514398"/>
      </p:ext>
    </p:extLst>
  </p:cSld>
  <p:clrMapOvr>
    <a:masterClrMapping/>
  </p:clrMapOvr>
  <p:transition spd="slow" advTm="471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682497" y="105352"/>
            <a:ext cx="9274002" cy="1575816"/>
          </a:xfrm>
        </p:spPr>
        <p:txBody>
          <a:bodyPr>
            <a:noAutofit/>
          </a:bodyPr>
          <a:lstStyle/>
          <a:p>
            <a:r>
              <a:rPr lang="pl-PL" sz="11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Kwiatek to</a:t>
            </a:r>
          </a:p>
        </p:txBody>
      </p:sp>
      <p:sp>
        <p:nvSpPr>
          <p:cNvPr id="5" name="Symbol zastępczy zawartości 2"/>
          <p:cNvSpPr>
            <a:spLocks noGrp="1"/>
          </p:cNvSpPr>
          <p:nvPr>
            <p:ph idx="1"/>
          </p:nvPr>
        </p:nvSpPr>
        <p:spPr>
          <a:xfrm>
            <a:off x="248196" y="2121779"/>
            <a:ext cx="10232570" cy="18562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l-PL" sz="5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prekursor we wprowadzaniu klas innowacyjnych. 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09268" cy="1786521"/>
          </a:xfrm>
          <a:prstGeom prst="rect">
            <a:avLst/>
          </a:prstGeom>
        </p:spPr>
      </p:pic>
      <p:pic>
        <p:nvPicPr>
          <p:cNvPr id="6" name="Picture 5" descr="Znalezione obrazy dla zapytania: ratownik medyczny w akcj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96" y="4176042"/>
            <a:ext cx="3563937" cy="2455862"/>
          </a:xfrm>
          <a:prstGeom prst="rect">
            <a:avLst/>
          </a:prstGeom>
          <a:noFill/>
          <a:ln>
            <a:noFill/>
          </a:ln>
          <a:effectLst>
            <a:glow rad="101600">
              <a:schemeClr val="bg2">
                <a:alpha val="40000"/>
              </a:schemeClr>
            </a:glow>
            <a:reflection blurRad="6350" stA="52000" endA="300" endPos="35000" dir="5400000" sy="-100000" algn="bl" rotWithShape="0"/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7571231" y="3245547"/>
            <a:ext cx="4592031" cy="34440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Symbol zastępczy zawartości 3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4013301" y="4176042"/>
            <a:ext cx="3486864" cy="23154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526521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4854">
        <p14:flip dir="r"/>
      </p:transition>
    </mc:Choice>
    <mc:Fallback xmlns="">
      <p:transition spd="slow" advTm="485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682497" y="105352"/>
            <a:ext cx="9274002" cy="1575816"/>
          </a:xfrm>
        </p:spPr>
        <p:txBody>
          <a:bodyPr>
            <a:noAutofit/>
          </a:bodyPr>
          <a:lstStyle/>
          <a:p>
            <a:r>
              <a:rPr lang="pl-PL" sz="11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Kwiatek to</a:t>
            </a:r>
          </a:p>
        </p:txBody>
      </p:sp>
      <p:sp>
        <p:nvSpPr>
          <p:cNvPr id="5" name="Symbol zastępczy zawartości 2"/>
          <p:cNvSpPr>
            <a:spLocks noGrp="1"/>
          </p:cNvSpPr>
          <p:nvPr>
            <p:ph idx="1"/>
          </p:nvPr>
        </p:nvSpPr>
        <p:spPr>
          <a:xfrm>
            <a:off x="319987" y="2052824"/>
            <a:ext cx="9688286" cy="21488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5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super obiekty sportowe. 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09268" cy="1786521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-119243" y="3464880"/>
            <a:ext cx="3857021" cy="3467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2696337" y="3703855"/>
            <a:ext cx="4496544" cy="29897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8113750" y="2860699"/>
            <a:ext cx="4121557" cy="30898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Obraz 8" descr="Image025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5709095" y="3676904"/>
            <a:ext cx="4461646" cy="33462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7" cstate="print">
            <a:extLst/>
          </a:blip>
          <a:stretch>
            <a:fillRect/>
          </a:stretch>
        </p:blipFill>
        <p:spPr>
          <a:xfrm rot="5400000">
            <a:off x="1366503" y="4021729"/>
            <a:ext cx="3542111" cy="26565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87808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4668">
        <p14:flip dir="r"/>
      </p:transition>
    </mc:Choice>
    <mc:Fallback xmlns="">
      <p:transition spd="slow" advTm="466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682497" y="105352"/>
            <a:ext cx="9274002" cy="1575816"/>
          </a:xfrm>
        </p:spPr>
        <p:txBody>
          <a:bodyPr>
            <a:noAutofit/>
          </a:bodyPr>
          <a:lstStyle/>
          <a:p>
            <a:r>
              <a:rPr lang="pl-PL" sz="11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Kwiatek to</a:t>
            </a:r>
          </a:p>
        </p:txBody>
      </p:sp>
      <p:sp>
        <p:nvSpPr>
          <p:cNvPr id="5" name="Symbol zastępczy zawartości 2"/>
          <p:cNvSpPr>
            <a:spLocks noGrp="1"/>
          </p:cNvSpPr>
          <p:nvPr>
            <p:ph idx="1"/>
          </p:nvPr>
        </p:nvSpPr>
        <p:spPr>
          <a:xfrm>
            <a:off x="1216259" y="1645755"/>
            <a:ext cx="8062823" cy="21488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5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nowoczesne pomoce dydaktyczne. 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09268" cy="1786521"/>
          </a:xfrm>
          <a:prstGeom prst="rect">
            <a:avLst/>
          </a:prstGeom>
        </p:spPr>
      </p:pic>
      <p:pic>
        <p:nvPicPr>
          <p:cNvPr id="6" name="Obraz 5" descr="100_869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30795" y="3323227"/>
            <a:ext cx="3983132" cy="29929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3545777" y="3679327"/>
            <a:ext cx="4440407" cy="33303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Symbol zastępczy zawartości 3" descr="100_8695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0" y="3784919"/>
            <a:ext cx="4151630" cy="31191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845498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4085">
        <p14:doors dir="vert"/>
      </p:transition>
    </mc:Choice>
    <mc:Fallback xmlns="">
      <p:transition spd="slow" advTm="408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682497" y="105352"/>
            <a:ext cx="9274002" cy="1575816"/>
          </a:xfrm>
        </p:spPr>
        <p:txBody>
          <a:bodyPr>
            <a:noAutofit/>
          </a:bodyPr>
          <a:lstStyle/>
          <a:p>
            <a:r>
              <a:rPr lang="pl-PL" sz="11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Kwiatek to</a:t>
            </a:r>
          </a:p>
        </p:txBody>
      </p:sp>
      <p:sp>
        <p:nvSpPr>
          <p:cNvPr id="5" name="Symbol zastępczy zawartości 2"/>
          <p:cNvSpPr>
            <a:spLocks noGrp="1"/>
          </p:cNvSpPr>
          <p:nvPr>
            <p:ph idx="1"/>
          </p:nvPr>
        </p:nvSpPr>
        <p:spPr>
          <a:xfrm>
            <a:off x="234042" y="1786520"/>
            <a:ext cx="9492343" cy="237744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l-PL" sz="4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bardzo dobrze przygotowani </a:t>
            </a:r>
          </a:p>
          <a:p>
            <a:pPr marL="0" indent="0">
              <a:buNone/>
            </a:pPr>
            <a:r>
              <a:rPr lang="pl-PL" sz="4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i przyjaźni nauczyciele. 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09268" cy="1786521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12" y="3601430"/>
            <a:ext cx="2171046" cy="3256569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439" y="3601429"/>
            <a:ext cx="2171047" cy="325657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1170" y="4374665"/>
            <a:ext cx="3730830" cy="248333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074" y="4480018"/>
            <a:ext cx="3189514" cy="239213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497" y="3601429"/>
            <a:ext cx="2133600" cy="320040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1" name="Obraz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71639" y="2491921"/>
            <a:ext cx="2853898" cy="2219015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966376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127">
        <p14:prism isInverted="1"/>
      </p:transition>
    </mc:Choice>
    <mc:Fallback xmlns="">
      <p:transition spd="slow" advTm="4127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682497" y="105352"/>
            <a:ext cx="9274002" cy="1575816"/>
          </a:xfrm>
        </p:spPr>
        <p:txBody>
          <a:bodyPr>
            <a:noAutofit/>
          </a:bodyPr>
          <a:lstStyle/>
          <a:p>
            <a:r>
              <a:rPr lang="pl-PL" sz="11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Kwiatek to</a:t>
            </a:r>
          </a:p>
        </p:txBody>
      </p:sp>
      <p:sp>
        <p:nvSpPr>
          <p:cNvPr id="5" name="Symbol zastępczy zawartości 2"/>
          <p:cNvSpPr>
            <a:spLocks noGrp="1"/>
          </p:cNvSpPr>
          <p:nvPr>
            <p:ph idx="1"/>
          </p:nvPr>
        </p:nvSpPr>
        <p:spPr>
          <a:xfrm>
            <a:off x="326571" y="1891873"/>
            <a:ext cx="9100456" cy="231343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pl-PL" sz="4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bezpłatne zajęcia przygotowujące do matury.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09268" cy="1786521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971" y="4205305"/>
            <a:ext cx="3378305" cy="2533729"/>
          </a:xfrm>
          <a:prstGeom prst="rect">
            <a:avLst/>
          </a:prstGeom>
        </p:spPr>
      </p:pic>
      <p:pic>
        <p:nvPicPr>
          <p:cNvPr id="7" name="Picture 10" descr="Obraz może zawierać: co najmniej jedna osoba, ludzie uprawiający sporty i boisko do koszykówki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4876799" y="4086524"/>
            <a:ext cx="3695053" cy="2771290"/>
          </a:xfrm>
          <a:prstGeom prst="rect">
            <a:avLst/>
          </a:prstGeom>
          <a:noFill/>
          <a:effectLst>
            <a:softEdge rad="127000"/>
          </a:effectLst>
          <a:extLst/>
        </p:spPr>
      </p:pic>
      <p:pic>
        <p:nvPicPr>
          <p:cNvPr id="8" name="Picture 4" descr="Obraz może zawierać: 1 osoba, stoi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9339943" y="2890441"/>
            <a:ext cx="2975529" cy="3967373"/>
          </a:xfrm>
          <a:prstGeom prst="rect">
            <a:avLst/>
          </a:prstGeom>
          <a:noFill/>
          <a:effectLst>
            <a:softEdge rad="63500"/>
          </a:effectLst>
          <a:extLst/>
        </p:spPr>
      </p:pic>
    </p:spTree>
    <p:extLst>
      <p:ext uri="{BB962C8B-B14F-4D97-AF65-F5344CB8AC3E}">
        <p14:creationId xmlns:p14="http://schemas.microsoft.com/office/powerpoint/2010/main" val="1634298819"/>
      </p:ext>
    </p:extLst>
  </p:cSld>
  <p:clrMapOvr>
    <a:masterClrMapping/>
  </p:clrMapOvr>
  <p:transition spd="slow" advTm="6029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682497" y="105352"/>
            <a:ext cx="9274002" cy="1575816"/>
          </a:xfrm>
        </p:spPr>
        <p:txBody>
          <a:bodyPr>
            <a:noAutofit/>
          </a:bodyPr>
          <a:lstStyle/>
          <a:p>
            <a:r>
              <a:rPr lang="pl-PL" sz="11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Kwiatek to</a:t>
            </a:r>
          </a:p>
        </p:txBody>
      </p:sp>
      <p:sp>
        <p:nvSpPr>
          <p:cNvPr id="5" name="Symbol zastępczy zawartości 2"/>
          <p:cNvSpPr>
            <a:spLocks noGrp="1"/>
          </p:cNvSpPr>
          <p:nvPr>
            <p:ph idx="1"/>
          </p:nvPr>
        </p:nvSpPr>
        <p:spPr>
          <a:xfrm>
            <a:off x="343524" y="1897238"/>
            <a:ext cx="8462341" cy="185623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pl-PL" sz="4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internat dla uczniów spoza Bychawy.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09268" cy="1786521"/>
          </a:xfrm>
          <a:prstGeom prst="rect">
            <a:avLst/>
          </a:prstGeom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8154906" y="2684732"/>
            <a:ext cx="4037094" cy="3027821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4481584" y="3753470"/>
            <a:ext cx="4185408" cy="31405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AABED7"/>
            </a:outerShdw>
            <a:softEdge rad="63500"/>
          </a:effectLst>
          <a:ex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792551" y="4198643"/>
            <a:ext cx="3474720" cy="2606040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/>
        </p:spPr>
      </p:pic>
    </p:spTree>
    <p:extLst>
      <p:ext uri="{BB962C8B-B14F-4D97-AF65-F5344CB8AC3E}">
        <p14:creationId xmlns:p14="http://schemas.microsoft.com/office/powerpoint/2010/main" val="315735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130">
        <p14:doors dir="vert"/>
      </p:transition>
    </mc:Choice>
    <mc:Fallback xmlns="">
      <p:transition spd="slow" advTm="513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682497" y="105352"/>
            <a:ext cx="9274002" cy="1575816"/>
          </a:xfrm>
        </p:spPr>
        <p:txBody>
          <a:bodyPr>
            <a:noAutofit/>
          </a:bodyPr>
          <a:lstStyle/>
          <a:p>
            <a:r>
              <a:rPr lang="pl-PL" sz="11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Kwiatek to</a:t>
            </a:r>
          </a:p>
        </p:txBody>
      </p:sp>
      <p:sp>
        <p:nvSpPr>
          <p:cNvPr id="5" name="Symbol zastępczy zawartości 2"/>
          <p:cNvSpPr>
            <a:spLocks noGrp="1"/>
          </p:cNvSpPr>
          <p:nvPr>
            <p:ph idx="1"/>
          </p:nvPr>
        </p:nvSpPr>
        <p:spPr>
          <a:xfrm>
            <a:off x="60137" y="1737571"/>
            <a:ext cx="9948672" cy="18562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l-PL" sz="4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wycieczki, imprezy, uroczystości i super atmosfera. 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09268" cy="1786521"/>
          </a:xfrm>
          <a:prstGeom prst="rect">
            <a:avLst/>
          </a:prstGeom>
        </p:spPr>
      </p:pic>
      <p:pic>
        <p:nvPicPr>
          <p:cNvPr id="6" name="Picture 15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0" y="3645227"/>
            <a:ext cx="4118896" cy="3089172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/>
        </p:spPr>
      </p:pic>
      <p:pic>
        <p:nvPicPr>
          <p:cNvPr id="7" name="Picture 14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7131643" y="4170353"/>
            <a:ext cx="4931373" cy="276910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AABED7"/>
            </a:outerShdw>
            <a:softEdge rad="63500"/>
          </a:effectLst>
          <a:extLst/>
        </p:spPr>
      </p:pic>
      <p:pic>
        <p:nvPicPr>
          <p:cNvPr id="8" name="Picture 12" descr="Obraz może zawierać: 4 osoby, uśmiechnięci ludzie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3573418" y="4021679"/>
            <a:ext cx="5492159" cy="3066456"/>
          </a:xfrm>
          <a:prstGeom prst="rect">
            <a:avLst/>
          </a:prstGeom>
          <a:noFill/>
          <a:effectLst>
            <a:softEdge rad="63500"/>
          </a:effectLst>
          <a:extLst/>
        </p:spPr>
      </p:pic>
      <p:pic>
        <p:nvPicPr>
          <p:cNvPr id="10" name="Picture 6" descr="Obraz może zawierać: 10 osób, w budynku"/>
          <p:cNvPicPr>
            <a:picLocks noChangeAspect="1" noChangeArrowheads="1"/>
          </p:cNvPicPr>
          <p:nvPr/>
        </p:nvPicPr>
        <p:blipFill>
          <a:blip r:embed="rId6" cstate="print">
            <a:extLst/>
          </a:blip>
          <a:srcRect/>
          <a:stretch>
            <a:fillRect/>
          </a:stretch>
        </p:blipFill>
        <p:spPr bwMode="auto">
          <a:xfrm>
            <a:off x="5612050" y="2461481"/>
            <a:ext cx="4160528" cy="3120396"/>
          </a:xfrm>
          <a:prstGeom prst="rect">
            <a:avLst/>
          </a:prstGeom>
          <a:noFill/>
          <a:effectLst>
            <a:softEdge rad="63500"/>
          </a:effectLst>
          <a:extLst/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6881" y="2317053"/>
            <a:ext cx="2865120" cy="2148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183255"/>
      </p:ext>
    </p:extLst>
  </p:cSld>
  <p:clrMapOvr>
    <a:masterClrMapping/>
  </p:clrMapOvr>
  <p:transition spd="slow" advTm="4818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Faseta">
  <a:themeElements>
    <a:clrScheme name="Fas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s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s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357</TotalTime>
  <Words>595</Words>
  <Application>Microsoft Office PowerPoint</Application>
  <PresentationFormat>Panoramiczny</PresentationFormat>
  <Paragraphs>93</Paragraphs>
  <Slides>27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27</vt:i4>
      </vt:variant>
    </vt:vector>
  </HeadingPairs>
  <TitlesOfParts>
    <vt:vector size="33" baseType="lpstr">
      <vt:lpstr>Arial</vt:lpstr>
      <vt:lpstr>Segoe Print</vt:lpstr>
      <vt:lpstr>Times New Roman</vt:lpstr>
      <vt:lpstr>Trebuchet MS</vt:lpstr>
      <vt:lpstr>Wingdings 3</vt:lpstr>
      <vt:lpstr>Faseta</vt:lpstr>
      <vt:lpstr>Zespół Szkół im. ks. A. Kwiatkowskiego  w Bychawie</vt:lpstr>
      <vt:lpstr>Kwiatek to</vt:lpstr>
      <vt:lpstr>Kwiatek to</vt:lpstr>
      <vt:lpstr>Kwiatek to</vt:lpstr>
      <vt:lpstr>Kwiatek to</vt:lpstr>
      <vt:lpstr>Kwiatek to</vt:lpstr>
      <vt:lpstr>Kwiatek to</vt:lpstr>
      <vt:lpstr>Kwiatek to</vt:lpstr>
      <vt:lpstr>Kwiatek to</vt:lpstr>
      <vt:lpstr>Kwiatek to</vt:lpstr>
      <vt:lpstr>szkoła z klasą  </vt:lpstr>
      <vt:lpstr>Kwiatek to szkoła z klasą mundurową </vt:lpstr>
      <vt:lpstr>Kwiatek to szkoła z klasą mundurową </vt:lpstr>
      <vt:lpstr>Prezentacja programu PowerPoint</vt:lpstr>
      <vt:lpstr>Kwiatek to szkoła z klasą „ratownictwa medycznego” </vt:lpstr>
      <vt:lpstr>Kwiatek to szkoła z klasą „ratownictwa medycznego” </vt:lpstr>
      <vt:lpstr>Kwiatek to szkoła z klasą humanistyczną </vt:lpstr>
      <vt:lpstr>Kwiatek to szkoła z klasą humanistyczną </vt:lpstr>
      <vt:lpstr>Kwiatek to szkoła z klasą matematyczno - informatyczną </vt:lpstr>
      <vt:lpstr>Kwiatek to szkoła z klasą matematyczno - informatyczną </vt:lpstr>
      <vt:lpstr>Kwiatek to szkoła z klasą matematyczno - geograficzną </vt:lpstr>
      <vt:lpstr>Kwiatek to szkoła z klasą matematyczno - geograficzną </vt:lpstr>
      <vt:lpstr>Kwiatek to szkoła z klasą technikum ekonomicznego </vt:lpstr>
      <vt:lpstr>Kwiatek to szkoła z klasą technikum ekonomicznego </vt:lpstr>
      <vt:lpstr>Kwiatek to szkoła z klasą technikum rachunkowości </vt:lpstr>
      <vt:lpstr>Kwiatek to szkoła z klasą technikum rachunkowości </vt:lpstr>
      <vt:lpstr>Kwiatek zaprasza!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Paulina Cymerman</dc:creator>
  <cp:lastModifiedBy>janf</cp:lastModifiedBy>
  <cp:revision>35</cp:revision>
  <dcterms:created xsi:type="dcterms:W3CDTF">2021-02-11T07:33:50Z</dcterms:created>
  <dcterms:modified xsi:type="dcterms:W3CDTF">2021-04-23T08:19:38Z</dcterms:modified>
</cp:coreProperties>
</file>